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7" r:id="rId3"/>
    <p:sldId id="297" r:id="rId4"/>
    <p:sldId id="298" r:id="rId5"/>
    <p:sldId id="259" r:id="rId6"/>
    <p:sldId id="258" r:id="rId7"/>
    <p:sldId id="261" r:id="rId8"/>
    <p:sldId id="262" r:id="rId9"/>
    <p:sldId id="263" r:id="rId10"/>
    <p:sldId id="264" r:id="rId11"/>
    <p:sldId id="265" r:id="rId12"/>
    <p:sldId id="299" r:id="rId13"/>
    <p:sldId id="301" r:id="rId14"/>
    <p:sldId id="302" r:id="rId15"/>
    <p:sldId id="303" r:id="rId16"/>
    <p:sldId id="305" r:id="rId17"/>
    <p:sldId id="304" r:id="rId18"/>
    <p:sldId id="300" r:id="rId19"/>
  </p:sldIdLst>
  <p:sldSz cx="9144000" cy="5143500" type="screen16x9"/>
  <p:notesSz cx="6858000" cy="9144000"/>
  <p:embeddedFontLst>
    <p:embeddedFont>
      <p:font typeface="Fira Sans Condensed Light" charset="0"/>
      <p:regular r:id="rId21"/>
      <p:bold r:id="rId22"/>
      <p:italic r:id="rId23"/>
      <p:boldItalic r:id="rId24"/>
    </p:embeddedFont>
    <p:embeddedFont>
      <p:font typeface="Advent Pro Light" charset="0"/>
      <p:regular r:id="rId25"/>
      <p:bold r:id="rId26"/>
    </p:embeddedFont>
    <p:embeddedFont>
      <p:font typeface="Anton" charset="0"/>
      <p:regular r:id="rId27"/>
    </p:embeddedFont>
    <p:embeddedFont>
      <p:font typeface="Rajdhani" charset="0"/>
      <p:regular r:id="rId28"/>
      <p:bold r:id="rId29"/>
    </p:embeddedFont>
    <p:embeddedFont>
      <p:font typeface="Josefin Slab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9746E1-A682-44D0-B139-F8CCAFDCCC3A}">
  <a:tblStyle styleId="{E89746E1-A682-44D0-B139-F8CCAFDCCC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876" y="-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88049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9" r:id="rId7"/>
    <p:sldLayoutId id="2147483660" r:id="rId8"/>
    <p:sldLayoutId id="2147483661" r:id="rId9"/>
    <p:sldLayoutId id="2147483662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2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1.wmf"/><Relationship Id="rId5" Type="http://schemas.microsoft.com/office/2007/relationships/hdphoto" Target="../media/hdphoto1.wdp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3.png"/><Relationship Id="rId9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81000" y="996346"/>
            <a:ext cx="4404000" cy="1610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Rajdhani"/>
                <a:ea typeface="Rajdhani"/>
                <a:cs typeface="Rajdhani"/>
                <a:sym typeface="Rajdhani"/>
              </a:rPr>
              <a:t>CUDA</a:t>
            </a:r>
            <a:endParaRPr sz="4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62000" y="2495550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Digital </a:t>
            </a:r>
            <a:r>
              <a:rPr lang="en" sz="1800" b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HUB</a:t>
            </a:r>
            <a:endParaRPr sz="1600" b="1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Desktop\CUDA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6599"/>
            <a:ext cx="2000978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G:\Desktop\CUDA\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28474"/>
            <a:ext cx="1704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:\Desktop\CUDA\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15" y="3790950"/>
            <a:ext cx="519974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9;p25"/>
          <p:cNvSpPr txBox="1">
            <a:spLocks noGrp="1"/>
          </p:cNvSpPr>
          <p:nvPr>
            <p:ph type="title"/>
          </p:nvPr>
        </p:nvSpPr>
        <p:spPr>
          <a:xfrm>
            <a:off x="1905000" y="133350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400" dirty="0" smtClean="0"/>
              <a:t>If I need add 1 to each cell ( GPU )</a:t>
            </a:r>
            <a:endParaRPr sz="1400" dirty="0"/>
          </a:p>
        </p:txBody>
      </p:sp>
      <p:pic>
        <p:nvPicPr>
          <p:cNvPr id="7173" name="Picture 5" descr="G:\Desktop\CUDA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33261"/>
            <a:ext cx="1977540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9;p25"/>
          <p:cNvSpPr txBox="1">
            <a:spLocks/>
          </p:cNvSpPr>
          <p:nvPr/>
        </p:nvSpPr>
        <p:spPr>
          <a:xfrm>
            <a:off x="3890962" y="2983886"/>
            <a:ext cx="15478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200" dirty="0" smtClean="0"/>
              <a:t>grid</a:t>
            </a:r>
            <a:endParaRPr lang="en-US" sz="2400" dirty="0"/>
          </a:p>
        </p:txBody>
      </p:sp>
      <p:sp>
        <p:nvSpPr>
          <p:cNvPr id="18" name="Google Shape;109;p25"/>
          <p:cNvSpPr txBox="1">
            <a:spLocks/>
          </p:cNvSpPr>
          <p:nvPr/>
        </p:nvSpPr>
        <p:spPr>
          <a:xfrm>
            <a:off x="7391400" y="2724150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5400" dirty="0" smtClean="0"/>
              <a:t>A</a:t>
            </a:r>
            <a:endParaRPr lang="en-US" sz="3600" dirty="0"/>
          </a:p>
        </p:txBody>
      </p:sp>
      <p:sp>
        <p:nvSpPr>
          <p:cNvPr id="19" name="Google Shape;109;p25"/>
          <p:cNvSpPr txBox="1">
            <a:spLocks/>
          </p:cNvSpPr>
          <p:nvPr/>
        </p:nvSpPr>
        <p:spPr>
          <a:xfrm>
            <a:off x="1267189" y="2876324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5400" dirty="0" smtClean="0"/>
              <a:t>A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Desktop\CUDA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71550"/>
            <a:ext cx="5410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G:\Desktop\CUDA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28950"/>
            <a:ext cx="54102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9;p25"/>
          <p:cNvSpPr txBox="1">
            <a:spLocks noGrp="1"/>
          </p:cNvSpPr>
          <p:nvPr>
            <p:ph type="title"/>
          </p:nvPr>
        </p:nvSpPr>
        <p:spPr>
          <a:xfrm>
            <a:off x="1905000" y="133350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400" dirty="0" smtClean="0"/>
              <a:t>If you need A*B in CPU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49086" y="2647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lang="en-US" sz="1000" dirty="0"/>
          </a:p>
        </p:txBody>
      </p:sp>
      <p:pic>
        <p:nvPicPr>
          <p:cNvPr id="9218" name="Picture 2" descr="G:\Desktop\CUDA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0562"/>
            <a:ext cx="3629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G:\Desktop\CUDA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86" y="752475"/>
            <a:ext cx="35909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9;p25"/>
          <p:cNvSpPr txBox="1">
            <a:spLocks noGrp="1"/>
          </p:cNvSpPr>
          <p:nvPr>
            <p:ph type="title"/>
          </p:nvPr>
        </p:nvSpPr>
        <p:spPr>
          <a:xfrm>
            <a:off x="1905000" y="133350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400" dirty="0" smtClean="0"/>
              <a:t>If you need A*B in GPU</a:t>
            </a:r>
            <a:endParaRPr sz="1400" dirty="0"/>
          </a:p>
        </p:txBody>
      </p:sp>
      <p:sp>
        <p:nvSpPr>
          <p:cNvPr id="11" name="Google Shape;109;p25"/>
          <p:cNvSpPr txBox="1">
            <a:spLocks/>
          </p:cNvSpPr>
          <p:nvPr/>
        </p:nvSpPr>
        <p:spPr>
          <a:xfrm>
            <a:off x="4206965" y="3471322"/>
            <a:ext cx="20859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(i , j)=(1 , 2)</a:t>
            </a:r>
            <a:endParaRPr lang="en-US" sz="1400" dirty="0"/>
          </a:p>
        </p:txBody>
      </p:sp>
      <p:sp>
        <p:nvSpPr>
          <p:cNvPr id="12" name="Google Shape;109;p25"/>
          <p:cNvSpPr txBox="1">
            <a:spLocks/>
          </p:cNvSpPr>
          <p:nvPr/>
        </p:nvSpPr>
        <p:spPr>
          <a:xfrm>
            <a:off x="6292940" y="2950930"/>
            <a:ext cx="2238375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 smtClean="0"/>
              <a:t>Local Memory</a:t>
            </a:r>
            <a:endParaRPr lang="en-US" sz="1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91200" y="188595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05200" y="3490372"/>
            <a:ext cx="914400" cy="129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Google Shape;109;p25"/>
          <p:cNvSpPr txBox="1">
            <a:spLocks/>
          </p:cNvSpPr>
          <p:nvPr/>
        </p:nvSpPr>
        <p:spPr>
          <a:xfrm>
            <a:off x="3087777" y="4476750"/>
            <a:ext cx="2238375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dirty="0" smtClean="0"/>
              <a:t>C = Grid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81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Desktop\CUDA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3733800" cy="370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G:\Desktop\CUDA\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666750"/>
            <a:ext cx="424789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:\Desktop\CUDA\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5692"/>
            <a:ext cx="1103539" cy="11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G:\Desktop\CUDA\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38" y="3193907"/>
            <a:ext cx="1109396" cy="11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9;p25"/>
          <p:cNvSpPr txBox="1">
            <a:spLocks/>
          </p:cNvSpPr>
          <p:nvPr/>
        </p:nvSpPr>
        <p:spPr>
          <a:xfrm>
            <a:off x="7357691" y="4279189"/>
            <a:ext cx="56449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err="1" smtClean="0"/>
              <a:t>sB</a:t>
            </a:r>
            <a:endParaRPr lang="en-US" sz="1200" dirty="0"/>
          </a:p>
        </p:txBody>
      </p:sp>
      <p:sp>
        <p:nvSpPr>
          <p:cNvPr id="10" name="Google Shape;109;p25"/>
          <p:cNvSpPr txBox="1">
            <a:spLocks/>
          </p:cNvSpPr>
          <p:nvPr/>
        </p:nvSpPr>
        <p:spPr>
          <a:xfrm>
            <a:off x="5276169" y="4356190"/>
            <a:ext cx="60960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err="1" smtClean="0"/>
              <a:t>sA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67200" y="1352550"/>
            <a:ext cx="0" cy="29960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Google Shape;109;p25"/>
          <p:cNvSpPr txBox="1">
            <a:spLocks/>
          </p:cNvSpPr>
          <p:nvPr/>
        </p:nvSpPr>
        <p:spPr>
          <a:xfrm>
            <a:off x="3962400" y="4348584"/>
            <a:ext cx="60960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N</a:t>
            </a:r>
            <a:endParaRPr lang="en-US" sz="1200" dirty="0"/>
          </a:p>
        </p:txBody>
      </p:sp>
      <p:sp>
        <p:nvSpPr>
          <p:cNvPr id="16" name="Google Shape;109;p25"/>
          <p:cNvSpPr txBox="1">
            <a:spLocks/>
          </p:cNvSpPr>
          <p:nvPr/>
        </p:nvSpPr>
        <p:spPr>
          <a:xfrm>
            <a:off x="2924855" y="127308"/>
            <a:ext cx="297180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For Blocks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3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Desktop\CUDA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52500"/>
            <a:ext cx="3733800" cy="370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267200" y="1352550"/>
            <a:ext cx="0" cy="29960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Google Shape;109;p25"/>
          <p:cNvSpPr txBox="1">
            <a:spLocks/>
          </p:cNvSpPr>
          <p:nvPr/>
        </p:nvSpPr>
        <p:spPr>
          <a:xfrm>
            <a:off x="3962400" y="4348584"/>
            <a:ext cx="60960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N</a:t>
            </a:r>
            <a:endParaRPr lang="en-US" sz="1200" dirty="0"/>
          </a:p>
        </p:txBody>
      </p:sp>
      <p:sp>
        <p:nvSpPr>
          <p:cNvPr id="16" name="Google Shape;109;p25"/>
          <p:cNvSpPr txBox="1">
            <a:spLocks/>
          </p:cNvSpPr>
          <p:nvPr/>
        </p:nvSpPr>
        <p:spPr>
          <a:xfrm>
            <a:off x="2924855" y="127308"/>
            <a:ext cx="2971800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For Blocks 1</a:t>
            </a:r>
            <a:endParaRPr lang="en-US" sz="1200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438400" y="3028950"/>
            <a:ext cx="381000" cy="17674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438400" y="3105150"/>
            <a:ext cx="647700" cy="35507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38400" y="3282685"/>
            <a:ext cx="762000" cy="38020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743200" y="3562350"/>
            <a:ext cx="457200" cy="20889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Google Shape;109;p25"/>
          <p:cNvSpPr txBox="1">
            <a:spLocks/>
          </p:cNvSpPr>
          <p:nvPr/>
        </p:nvSpPr>
        <p:spPr>
          <a:xfrm>
            <a:off x="4295714" y="2035442"/>
            <a:ext cx="847045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i=0</a:t>
            </a:r>
            <a:endParaRPr lang="en-US" sz="1200" dirty="0"/>
          </a:p>
        </p:txBody>
      </p:sp>
      <p:pic>
        <p:nvPicPr>
          <p:cNvPr id="11266" name="Picture 2" descr="G:\Desktop\CUDA\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33228"/>
            <a:ext cx="3218596" cy="94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G:\Desktop\CUDA\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79" y="921544"/>
            <a:ext cx="4109317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G:\Desktop\CUDA\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8" y="2802961"/>
            <a:ext cx="3263177" cy="99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:\Desktop\CUDA\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32" y="4146817"/>
            <a:ext cx="914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09;p25"/>
          <p:cNvSpPr txBox="1">
            <a:spLocks/>
          </p:cNvSpPr>
          <p:nvPr/>
        </p:nvSpPr>
        <p:spPr>
          <a:xfrm>
            <a:off x="4295714" y="2935971"/>
            <a:ext cx="847045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smtClean="0"/>
              <a:t>i=1</a:t>
            </a:r>
            <a:endParaRPr lang="en-US" sz="1200" dirty="0"/>
          </a:p>
        </p:txBody>
      </p:sp>
      <p:sp>
        <p:nvSpPr>
          <p:cNvPr id="17" name="Google Shape;109;p25"/>
          <p:cNvSpPr txBox="1">
            <a:spLocks/>
          </p:cNvSpPr>
          <p:nvPr/>
        </p:nvSpPr>
        <p:spPr>
          <a:xfrm>
            <a:off x="7986809" y="3666797"/>
            <a:ext cx="847045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 smtClean="0"/>
              <a:t>+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9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esktop\CUDA\cupy_logo_1000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21328"/>
            <a:ext cx="30480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Desktop\CUDA\download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98" b="97006" l="8638" r="897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94096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9;p25"/>
          <p:cNvSpPr txBox="1">
            <a:spLocks/>
          </p:cNvSpPr>
          <p:nvPr/>
        </p:nvSpPr>
        <p:spPr>
          <a:xfrm>
            <a:off x="6019800" y="2193471"/>
            <a:ext cx="1571686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Nampa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109;p25"/>
          <p:cNvSpPr txBox="1">
            <a:spLocks/>
          </p:cNvSpPr>
          <p:nvPr/>
        </p:nvSpPr>
        <p:spPr>
          <a:xfrm>
            <a:off x="2352272" y="356208"/>
            <a:ext cx="4270323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200" dirty="0" err="1" smtClean="0"/>
              <a:t>Cuda</a:t>
            </a:r>
            <a:r>
              <a:rPr lang="en-US" sz="3200" dirty="0" smtClean="0"/>
              <a:t> lib in python</a:t>
            </a:r>
            <a:endParaRPr lang="en-US" sz="1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958722"/>
              </p:ext>
            </p:extLst>
          </p:nvPr>
        </p:nvGraphicFramePr>
        <p:xfrm>
          <a:off x="6783872" y="3521229"/>
          <a:ext cx="6985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6" imgW="698040" imgH="491040" progId="Package">
                  <p:embed/>
                </p:oleObj>
              </mc:Choice>
              <mc:Fallback>
                <p:oleObj name="Packager Shell Object" showAsIcon="1" r:id="rId6" imgW="698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83872" y="3521229"/>
                        <a:ext cx="698500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109;p25"/>
          <p:cNvSpPr txBox="1">
            <a:spLocks/>
          </p:cNvSpPr>
          <p:nvPr/>
        </p:nvSpPr>
        <p:spPr>
          <a:xfrm>
            <a:off x="1219200" y="3521229"/>
            <a:ext cx="4270323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 err="1" smtClean="0"/>
              <a:t>Cupyand</a:t>
            </a:r>
            <a:r>
              <a:rPr lang="en-US" sz="2000" dirty="0" smtClean="0"/>
              <a:t> </a:t>
            </a:r>
            <a:r>
              <a:rPr lang="en-US" sz="2000" dirty="0" err="1" smtClean="0"/>
              <a:t>Numpa</a:t>
            </a:r>
            <a:r>
              <a:rPr lang="en-US" sz="2000" dirty="0" smtClean="0"/>
              <a:t> </a:t>
            </a:r>
            <a:r>
              <a:rPr lang="en-US" sz="2000" dirty="0" err="1" smtClean="0"/>
              <a:t>notebok</a:t>
            </a:r>
            <a:endParaRPr lang="en-US" sz="1100" dirty="0"/>
          </a:p>
        </p:txBody>
      </p:sp>
      <p:sp>
        <p:nvSpPr>
          <p:cNvPr id="10" name="Google Shape;109;p25"/>
          <p:cNvSpPr txBox="1">
            <a:spLocks/>
          </p:cNvSpPr>
          <p:nvPr/>
        </p:nvSpPr>
        <p:spPr>
          <a:xfrm>
            <a:off x="1219200" y="4055228"/>
            <a:ext cx="4270323" cy="5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 smtClean="0"/>
              <a:t>NLP Project </a:t>
            </a:r>
            <a:r>
              <a:rPr lang="en-US" sz="2000" dirty="0" err="1" smtClean="0"/>
              <a:t>notebok</a:t>
            </a:r>
            <a:endParaRPr lang="en-US" sz="11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064490"/>
              </p:ext>
            </p:extLst>
          </p:nvPr>
        </p:nvGraphicFramePr>
        <p:xfrm>
          <a:off x="5489523" y="4104133"/>
          <a:ext cx="6889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ackager Shell Object" showAsIcon="1" r:id="rId8" imgW="689040" imgH="491040" progId="Package">
                  <p:embed/>
                </p:oleObj>
              </mc:Choice>
              <mc:Fallback>
                <p:oleObj name="Packager Shell Object" showAsIcon="1" r:id="rId8" imgW="689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9523" y="4104133"/>
                        <a:ext cx="688975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987219"/>
              </p:ext>
            </p:extLst>
          </p:nvPr>
        </p:nvGraphicFramePr>
        <p:xfrm>
          <a:off x="6477000" y="4060671"/>
          <a:ext cx="13239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ackager Shell Object" showAsIcon="1" r:id="rId10" imgW="1323720" imgH="491040" progId="Package">
                  <p:embed/>
                </p:oleObj>
              </mc:Choice>
              <mc:Fallback>
                <p:oleObj name="Packager Shell Object" showAsIcon="1" r:id="rId10" imgW="13237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77000" y="4060671"/>
                        <a:ext cx="1323975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2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0" y="514350"/>
            <a:ext cx="7704000" cy="5727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47800" y="1504950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https://numba.pydata.org/numba-doc/latest/cuda/index.html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0" y="2266950"/>
            <a:ext cx="723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https://stackoverflow.com/questions/60027446/how-to-run-python-on-gpu-with-cupy</a:t>
            </a:r>
          </a:p>
        </p:txBody>
      </p:sp>
    </p:spTree>
    <p:extLst>
      <p:ext uri="{BB962C8B-B14F-4D97-AF65-F5344CB8AC3E}">
        <p14:creationId xmlns:p14="http://schemas.microsoft.com/office/powerpoint/2010/main" val="131702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8;p46"/>
          <p:cNvSpPr txBox="1">
            <a:spLocks/>
          </p:cNvSpPr>
          <p:nvPr/>
        </p:nvSpPr>
        <p:spPr>
          <a:xfrm>
            <a:off x="2438400" y="1311428"/>
            <a:ext cx="4495800" cy="179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6000" dirty="0" smtClean="0"/>
              <a:t>Questions 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529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8;p46"/>
          <p:cNvSpPr txBox="1">
            <a:spLocks/>
          </p:cNvSpPr>
          <p:nvPr/>
        </p:nvSpPr>
        <p:spPr>
          <a:xfrm>
            <a:off x="2561975" y="594814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800" dirty="0" smtClean="0"/>
              <a:t>THANKS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Google Shape;1769;p46"/>
          <p:cNvSpPr txBox="1">
            <a:spLocks/>
          </p:cNvSpPr>
          <p:nvPr/>
        </p:nvSpPr>
        <p:spPr>
          <a:xfrm>
            <a:off x="2561975" y="2105100"/>
            <a:ext cx="4020000" cy="107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2"/>
                </a:solidFill>
              </a:rPr>
              <a:t>Do you have any questions?</a:t>
            </a:r>
          </a:p>
          <a:p>
            <a:pPr algn="ctr">
              <a:buClr>
                <a:schemeClr val="dk1"/>
              </a:buClr>
              <a:buSzPts val="1100"/>
            </a:pPr>
            <a:endParaRPr lang="en-US" dirty="0" smtClean="0">
              <a:solidFill>
                <a:schemeClr val="tx2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2"/>
                </a:solidFill>
              </a:rPr>
              <a:t>Ahmed.sakr151997@gmail.com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2"/>
                </a:solidFill>
              </a:rPr>
              <a:t>+20 </a:t>
            </a:r>
            <a:r>
              <a:rPr lang="en-US" dirty="0" smtClean="0">
                <a:solidFill>
                  <a:schemeClr val="tx2"/>
                </a:solidFill>
              </a:rPr>
              <a:t>1018191872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1769;p46"/>
          <p:cNvSpPr txBox="1">
            <a:spLocks/>
          </p:cNvSpPr>
          <p:nvPr/>
        </p:nvSpPr>
        <p:spPr>
          <a:xfrm>
            <a:off x="3429000" y="3200118"/>
            <a:ext cx="3022728" cy="5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dirty="0" smtClean="0"/>
              <a:t>linkedin.com/in/</a:t>
            </a:r>
            <a:r>
              <a:rPr lang="en-US" dirty="0" err="1" smtClean="0"/>
              <a:t>ahmed</a:t>
            </a:r>
            <a:r>
              <a:rPr lang="en-US" dirty="0" smtClean="0"/>
              <a:t>-</a:t>
            </a:r>
            <a:r>
              <a:rPr lang="en-US" dirty="0"/>
              <a:t>-sakr/</a:t>
            </a:r>
          </a:p>
        </p:txBody>
      </p:sp>
      <p:grpSp>
        <p:nvGrpSpPr>
          <p:cNvPr id="6" name="Google Shape;1776;p46"/>
          <p:cNvGrpSpPr/>
          <p:nvPr/>
        </p:nvGrpSpPr>
        <p:grpSpPr>
          <a:xfrm>
            <a:off x="3011285" y="3257551"/>
            <a:ext cx="314675" cy="275854"/>
            <a:chOff x="3752358" y="3817349"/>
            <a:chExt cx="346056" cy="345674"/>
          </a:xfrm>
        </p:grpSpPr>
        <p:sp>
          <p:nvSpPr>
            <p:cNvPr id="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Agenda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75550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None/>
            </a:pPr>
            <a:endParaRPr lang="en" dirty="0" smtClean="0">
              <a:solidFill>
                <a:schemeClr val="lt2"/>
              </a:solidFill>
            </a:endParaRPr>
          </a:p>
          <a:p>
            <a:pPr lvl="0"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" b="1" dirty="0"/>
              <a:t>Relationship ( CPU , GPU</a:t>
            </a:r>
            <a:r>
              <a:rPr lang="en" b="1" dirty="0" smtClean="0"/>
              <a:t>)</a:t>
            </a:r>
            <a:r>
              <a:rPr lang="en-US" b="1" dirty="0"/>
              <a:t> </a:t>
            </a:r>
            <a:r>
              <a:rPr lang="en-US" b="1" dirty="0" smtClean="0"/>
              <a:t>.</a:t>
            </a:r>
          </a:p>
          <a:p>
            <a:pPr lvl="0"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" sz="1400" b="1" dirty="0" smtClean="0"/>
              <a:t>CUDA uses</a:t>
            </a:r>
            <a:r>
              <a:rPr lang="en-US" b="1" dirty="0" smtClean="0"/>
              <a:t>  .</a:t>
            </a:r>
          </a:p>
          <a:p>
            <a:pPr lvl="0"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" sz="1400" b="1" dirty="0"/>
              <a:t>Host v.s </a:t>
            </a:r>
            <a:r>
              <a:rPr lang="en" sz="1400" b="1" dirty="0" smtClean="0"/>
              <a:t>Device</a:t>
            </a:r>
          </a:p>
          <a:p>
            <a:pPr lvl="0"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" sz="1400" b="1" dirty="0"/>
              <a:t>GPU </a:t>
            </a:r>
            <a:r>
              <a:rPr lang="en" sz="1400" b="1" dirty="0" smtClean="0"/>
              <a:t>Mapping</a:t>
            </a:r>
          </a:p>
          <a:p>
            <a:pPr lvl="0"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" sz="1400" b="1" dirty="0" smtClean="0"/>
              <a:t>Scalability</a:t>
            </a:r>
          </a:p>
          <a:p>
            <a:pPr indent="-311150">
              <a:lnSpc>
                <a:spcPct val="200000"/>
              </a:lnSpc>
              <a:buClr>
                <a:srgbClr val="F3F3F3"/>
              </a:buClr>
              <a:buSzPts val="1300"/>
            </a:pPr>
            <a:r>
              <a:rPr lang="en-US" sz="1400" b="1" dirty="0" err="1"/>
              <a:t>Cuda</a:t>
            </a:r>
            <a:r>
              <a:rPr lang="en-US" sz="1400" b="1" dirty="0"/>
              <a:t> lib in python</a:t>
            </a:r>
            <a:endParaRPr lang="en-US" sz="900" b="1" dirty="0"/>
          </a:p>
          <a:p>
            <a:pPr lvl="0" indent="-311150">
              <a:lnSpc>
                <a:spcPct val="250000"/>
              </a:lnSpc>
              <a:buClr>
                <a:srgbClr val="F3F3F3"/>
              </a:buClr>
              <a:buSzPts val="1300"/>
            </a:pPr>
            <a:endParaRPr lang="en" sz="1400" b="1" dirty="0" smtClean="0"/>
          </a:p>
          <a:p>
            <a:pPr lvl="0" indent="-311150">
              <a:lnSpc>
                <a:spcPct val="250000"/>
              </a:lnSpc>
              <a:buClr>
                <a:srgbClr val="F3F3F3"/>
              </a:buClr>
              <a:buSzPts val="1300"/>
            </a:pPr>
            <a:endParaRPr lang="en-US" b="1" dirty="0" smtClean="0"/>
          </a:p>
          <a:p>
            <a:pPr lvl="0" indent="-311150">
              <a:buClr>
                <a:srgbClr val="F3F3F3"/>
              </a:buClr>
              <a:buSzPts val="1300"/>
            </a:pPr>
            <a:endParaRPr lang="en-US" dirty="0" smtClean="0"/>
          </a:p>
          <a:p>
            <a:pPr lvl="0" indent="-311150">
              <a:buClr>
                <a:srgbClr val="F3F3F3"/>
              </a:buClr>
              <a:buSzPts val="1300"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25"/>
          <p:cNvSpPr txBox="1">
            <a:spLocks noGrp="1"/>
          </p:cNvSpPr>
          <p:nvPr>
            <p:ph type="title"/>
          </p:nvPr>
        </p:nvSpPr>
        <p:spPr>
          <a:xfrm>
            <a:off x="533400" y="156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Relationship ( CPU , GPU)</a:t>
            </a:r>
            <a:endParaRPr sz="3000" dirty="0"/>
          </a:p>
        </p:txBody>
      </p:sp>
      <p:pic>
        <p:nvPicPr>
          <p:cNvPr id="1026" name="Picture 2" descr="G:\Desktop\CUDA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86119"/>
            <a:ext cx="7345919" cy="38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2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Desktop\CUDA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598"/>
            <a:ext cx="7983537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09;p25"/>
          <p:cNvSpPr txBox="1">
            <a:spLocks noGrp="1"/>
          </p:cNvSpPr>
          <p:nvPr>
            <p:ph type="title"/>
          </p:nvPr>
        </p:nvSpPr>
        <p:spPr>
          <a:xfrm>
            <a:off x="673168" y="438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CUDA uses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725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25"/>
          <p:cNvSpPr txBox="1">
            <a:spLocks noGrp="1"/>
          </p:cNvSpPr>
          <p:nvPr>
            <p:ph type="title"/>
          </p:nvPr>
        </p:nvSpPr>
        <p:spPr>
          <a:xfrm>
            <a:off x="533400" y="156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Host v.s Device</a:t>
            </a:r>
            <a:endParaRPr sz="1800" dirty="0"/>
          </a:p>
        </p:txBody>
      </p:sp>
      <p:sp>
        <p:nvSpPr>
          <p:cNvPr id="2" name="Rectangle 1"/>
          <p:cNvSpPr/>
          <p:nvPr/>
        </p:nvSpPr>
        <p:spPr>
          <a:xfrm>
            <a:off x="609600" y="3257550"/>
            <a:ext cx="5791200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F8F8F8"/>
                </a:solidFill>
              </a:rPr>
              <a:t>In </a:t>
            </a:r>
            <a:r>
              <a:rPr lang="en-US" sz="1800" dirty="0" smtClean="0">
                <a:solidFill>
                  <a:srgbClr val="F8F8F8"/>
                </a:solidFill>
              </a:rPr>
              <a:t>CUDA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rgbClr val="F8F8F8"/>
                </a:solidFill>
              </a:rPr>
              <a:t> </a:t>
            </a:r>
            <a:r>
              <a:rPr lang="en-US" sz="1800" b="1" dirty="0">
                <a:solidFill>
                  <a:srgbClr val="F8F8F8"/>
                </a:solidFill>
              </a:rPr>
              <a:t>the host refers to the CPU and its </a:t>
            </a:r>
            <a:r>
              <a:rPr lang="en-US" sz="1800" b="1" dirty="0" smtClean="0">
                <a:solidFill>
                  <a:srgbClr val="F8F8F8"/>
                </a:solidFill>
              </a:rPr>
              <a:t>memory</a:t>
            </a:r>
            <a:endParaRPr lang="en-US" sz="1800" b="1" dirty="0">
              <a:solidFill>
                <a:srgbClr val="F8F8F8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8F8F8"/>
                </a:solidFill>
              </a:rPr>
              <a:t> </a:t>
            </a:r>
            <a:r>
              <a:rPr lang="en-US" sz="1800" b="1" dirty="0">
                <a:solidFill>
                  <a:srgbClr val="F8F8F8"/>
                </a:solidFill>
              </a:rPr>
              <a:t>the device refers to the GPU and its memory</a:t>
            </a:r>
            <a:endParaRPr lang="en-US" sz="1800" dirty="0">
              <a:solidFill>
                <a:srgbClr val="F8F8F8"/>
              </a:solidFill>
            </a:endParaRPr>
          </a:p>
        </p:txBody>
      </p:sp>
      <p:pic>
        <p:nvPicPr>
          <p:cNvPr id="3074" name="Picture 2" descr="G:\Desktop\CUDA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71550"/>
            <a:ext cx="5739994" cy="25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09;p25"/>
          <p:cNvSpPr txBox="1">
            <a:spLocks noGrp="1"/>
          </p:cNvSpPr>
          <p:nvPr>
            <p:ph type="title"/>
          </p:nvPr>
        </p:nvSpPr>
        <p:spPr>
          <a:xfrm>
            <a:off x="533400" y="156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GPU Mapping</a:t>
            </a:r>
            <a:endParaRPr sz="1800" dirty="0"/>
          </a:p>
        </p:txBody>
      </p:sp>
      <p:pic>
        <p:nvPicPr>
          <p:cNvPr id="4100" name="Picture 4" descr="G:\Desktop\CUDA\gpus-in-blocks-625x2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05891"/>
            <a:ext cx="5459890" cy="17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895348"/>
            <a:ext cx="5410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Kernel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executes in a </a:t>
            </a:r>
            <a:r>
              <a:rPr lang="en-US" sz="1600" dirty="0" smtClean="0">
                <a:solidFill>
                  <a:schemeClr val="tx2"/>
                </a:solidFill>
              </a:rPr>
              <a:t>thread .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Threads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grouped into Thread 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Blocks</a:t>
            </a:r>
            <a:r>
              <a:rPr lang="en-US" sz="1600" dirty="0">
                <a:solidFill>
                  <a:schemeClr val="tx2"/>
                </a:solidFill>
              </a:rPr>
              <a:t> (a.k.a. </a:t>
            </a:r>
            <a:r>
              <a:rPr lang="en-US" sz="1600" dirty="0" smtClean="0">
                <a:solidFill>
                  <a:schemeClr val="tx2"/>
                </a:solidFill>
              </a:rPr>
              <a:t>Blocks)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Blocks </a:t>
            </a:r>
            <a:r>
              <a:rPr lang="en-US" sz="1600" dirty="0">
                <a:solidFill>
                  <a:schemeClr val="tx2"/>
                </a:solidFill>
              </a:rPr>
              <a:t>grouped into </a:t>
            </a: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Grids </a:t>
            </a:r>
            <a:r>
              <a:rPr lang="en-US" sz="1600" dirty="0" smtClean="0">
                <a:solidFill>
                  <a:schemeClr val="tx2"/>
                </a:solidFill>
              </a:rPr>
              <a:t>                          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Kernel </a:t>
            </a:r>
            <a:r>
              <a:rPr lang="en-US" sz="1600" dirty="0">
                <a:solidFill>
                  <a:schemeClr val="tx2"/>
                </a:solidFill>
              </a:rPr>
              <a:t>executed as a Grid of Blocks of Threads</a:t>
            </a:r>
          </a:p>
        </p:txBody>
      </p:sp>
      <p:sp>
        <p:nvSpPr>
          <p:cNvPr id="9" name="Google Shape;109;p25"/>
          <p:cNvSpPr txBox="1">
            <a:spLocks noGrp="1"/>
          </p:cNvSpPr>
          <p:nvPr>
            <p:ph type="title"/>
          </p:nvPr>
        </p:nvSpPr>
        <p:spPr>
          <a:xfrm>
            <a:off x="7429500" y="3448332"/>
            <a:ext cx="15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Threads</a:t>
            </a:r>
            <a:endParaRPr sz="1800" dirty="0"/>
          </a:p>
        </p:txBody>
      </p:sp>
      <p:sp>
        <p:nvSpPr>
          <p:cNvPr id="10" name="Google Shape;109;p25"/>
          <p:cNvSpPr txBox="1">
            <a:spLocks noGrp="1"/>
          </p:cNvSpPr>
          <p:nvPr>
            <p:ph type="title"/>
          </p:nvPr>
        </p:nvSpPr>
        <p:spPr>
          <a:xfrm>
            <a:off x="7543800" y="2190750"/>
            <a:ext cx="129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Blocks</a:t>
            </a:r>
            <a:endParaRPr sz="1800" dirty="0"/>
          </a:p>
        </p:txBody>
      </p:sp>
      <p:sp>
        <p:nvSpPr>
          <p:cNvPr id="11" name="Google Shape;109;p25"/>
          <p:cNvSpPr txBox="1">
            <a:spLocks noGrp="1"/>
          </p:cNvSpPr>
          <p:nvPr>
            <p:ph type="title"/>
          </p:nvPr>
        </p:nvSpPr>
        <p:spPr>
          <a:xfrm>
            <a:off x="7696200" y="895350"/>
            <a:ext cx="99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Grid</a:t>
            </a:r>
            <a:endParaRPr sz="1800" dirty="0"/>
          </a:p>
        </p:txBody>
      </p:sp>
      <p:cxnSp>
        <p:nvCxnSpPr>
          <p:cNvPr id="13" name="Straight Arrow Connector 12"/>
          <p:cNvCxnSpPr>
            <a:stCxn id="10" idx="0"/>
            <a:endCxn id="11" idx="2"/>
          </p:cNvCxnSpPr>
          <p:nvPr/>
        </p:nvCxnSpPr>
        <p:spPr>
          <a:xfrm flipV="1">
            <a:off x="8191500" y="1468050"/>
            <a:ext cx="0" cy="7227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10" idx="2"/>
          </p:cNvCxnSpPr>
          <p:nvPr/>
        </p:nvCxnSpPr>
        <p:spPr>
          <a:xfrm flipV="1">
            <a:off x="8191500" y="2763450"/>
            <a:ext cx="0" cy="6848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;p25"/>
          <p:cNvSpPr txBox="1">
            <a:spLocks noGrp="1"/>
          </p:cNvSpPr>
          <p:nvPr>
            <p:ph type="title"/>
          </p:nvPr>
        </p:nvSpPr>
        <p:spPr>
          <a:xfrm>
            <a:off x="533400" y="156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Scalability</a:t>
            </a:r>
            <a:endParaRPr sz="1800" dirty="0"/>
          </a:p>
        </p:txBody>
      </p:sp>
      <p:pic>
        <p:nvPicPr>
          <p:cNvPr id="5122" name="Picture 2" descr="G:\Desktop\CUDA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6628"/>
            <a:ext cx="3886200" cy="3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047750"/>
            <a:ext cx="48006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500" b="1" dirty="0" smtClean="0">
                <a:solidFill>
                  <a:schemeClr val="tx2"/>
                </a:solidFill>
              </a:rPr>
              <a:t>1. </a:t>
            </a:r>
            <a:r>
              <a:rPr lang="en-US" sz="15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CUDA</a:t>
            </a:r>
            <a:r>
              <a:rPr lang="en-US" sz="1500" b="1" dirty="0" smtClean="0">
                <a:solidFill>
                  <a:schemeClr val="tx2"/>
                </a:solidFill>
              </a:rPr>
              <a:t> </a:t>
            </a:r>
            <a:r>
              <a:rPr lang="en-US" sz="1500" b="1" dirty="0">
                <a:solidFill>
                  <a:schemeClr val="tx2"/>
                </a:solidFill>
              </a:rPr>
              <a:t>program has eight blocks</a:t>
            </a:r>
            <a:r>
              <a:rPr lang="en-US" sz="1500" b="1" dirty="0" smtClean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sz="1500" b="1" dirty="0" smtClean="0">
                <a:solidFill>
                  <a:schemeClr val="tx2"/>
                </a:solidFill>
              </a:rPr>
              <a:t>2</a:t>
            </a:r>
            <a:r>
              <a:rPr lang="en-US" sz="1500" b="1" dirty="0">
                <a:solidFill>
                  <a:schemeClr val="tx2"/>
                </a:solidFill>
              </a:rPr>
              <a:t>. </a:t>
            </a:r>
            <a:r>
              <a:rPr lang="en-US" sz="1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CUDA</a:t>
            </a:r>
            <a:r>
              <a:rPr lang="en-US" sz="1500" b="1" dirty="0">
                <a:solidFill>
                  <a:schemeClr val="tx2"/>
                </a:solidFill>
              </a:rPr>
              <a:t> run-time </a:t>
            </a:r>
            <a:r>
              <a:rPr lang="en-US" sz="1500" b="1" dirty="0" smtClean="0">
                <a:solidFill>
                  <a:schemeClr val="tx2"/>
                </a:solidFill>
              </a:rPr>
              <a:t>allocate </a:t>
            </a:r>
            <a:r>
              <a:rPr lang="en-US" sz="1500" b="1" dirty="0" err="1" smtClean="0">
                <a:solidFill>
                  <a:schemeClr val="tx2"/>
                </a:solidFill>
              </a:rPr>
              <a:t>sblocks</a:t>
            </a:r>
            <a:r>
              <a:rPr lang="en-US" sz="1500" b="1" dirty="0" smtClean="0">
                <a:solidFill>
                  <a:schemeClr val="tx2"/>
                </a:solidFill>
              </a:rPr>
              <a:t> </a:t>
            </a:r>
            <a:r>
              <a:rPr lang="en-US" sz="1500" b="1" dirty="0">
                <a:solidFill>
                  <a:schemeClr val="tx2"/>
                </a:solidFill>
              </a:rPr>
              <a:t>to streaming multiprocessors (SMs</a:t>
            </a:r>
            <a:r>
              <a:rPr lang="en-US" sz="1500" b="1" dirty="0" smtClean="0">
                <a:solidFill>
                  <a:schemeClr val="tx2"/>
                </a:solidFill>
              </a:rPr>
              <a:t>) .</a:t>
            </a:r>
          </a:p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en-US" sz="1500" b="1" dirty="0" smtClean="0">
                <a:solidFill>
                  <a:schemeClr val="tx2"/>
                </a:solidFill>
              </a:rPr>
              <a:t>Small </a:t>
            </a:r>
            <a:r>
              <a:rPr lang="en-US" sz="1500" b="1" dirty="0">
                <a:solidFill>
                  <a:schemeClr val="tx2"/>
                </a:solidFill>
              </a:rPr>
              <a:t>GPU (two SMs): each SM gets two blocks </a:t>
            </a:r>
            <a:endParaRPr lang="en-US" sz="1500" b="1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en-US" sz="1500" b="1" dirty="0" smtClean="0">
                <a:solidFill>
                  <a:schemeClr val="tx2"/>
                </a:solidFill>
              </a:rPr>
              <a:t>Larger </a:t>
            </a:r>
            <a:r>
              <a:rPr lang="en-US" sz="1500" b="1" dirty="0">
                <a:solidFill>
                  <a:schemeClr val="tx2"/>
                </a:solidFill>
              </a:rPr>
              <a:t>GPU (four SMs): each SM gets one </a:t>
            </a:r>
            <a:r>
              <a:rPr lang="en-US" sz="1500" b="1" dirty="0" smtClean="0">
                <a:solidFill>
                  <a:schemeClr val="tx2"/>
                </a:solidFill>
              </a:rPr>
              <a:t>block</a:t>
            </a:r>
          </a:p>
          <a:p>
            <a:pPr>
              <a:lnSpc>
                <a:spcPct val="250000"/>
              </a:lnSpc>
            </a:pPr>
            <a:r>
              <a:rPr lang="en-US" sz="1500" b="1" dirty="0" smtClean="0">
                <a:solidFill>
                  <a:schemeClr val="tx2"/>
                </a:solidFill>
              </a:rPr>
              <a:t>Scalability </a:t>
            </a:r>
            <a:r>
              <a:rPr lang="en-US" sz="1500" b="1" dirty="0">
                <a:solidFill>
                  <a:schemeClr val="tx2"/>
                </a:solidFill>
              </a:rPr>
              <a:t>without </a:t>
            </a:r>
            <a:r>
              <a:rPr lang="en-US" sz="1500" b="1" dirty="0" smtClean="0">
                <a:solidFill>
                  <a:schemeClr val="tx2"/>
                </a:solidFill>
              </a:rPr>
              <a:t>code changes</a:t>
            </a:r>
            <a:r>
              <a:rPr lang="en-US" sz="1500" b="1" dirty="0">
                <a:solidFill>
                  <a:schemeClr val="tx2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9;p25"/>
          <p:cNvSpPr txBox="1">
            <a:spLocks noGrp="1"/>
          </p:cNvSpPr>
          <p:nvPr>
            <p:ph type="title"/>
          </p:nvPr>
        </p:nvSpPr>
        <p:spPr>
          <a:xfrm>
            <a:off x="533400" y="156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/>
              <a:t>Scalability</a:t>
            </a:r>
            <a:endParaRPr sz="1800" dirty="0"/>
          </a:p>
        </p:txBody>
      </p:sp>
      <p:sp>
        <p:nvSpPr>
          <p:cNvPr id="26" name="Rectangle 25"/>
          <p:cNvSpPr/>
          <p:nvPr/>
        </p:nvSpPr>
        <p:spPr>
          <a:xfrm>
            <a:off x="685800" y="897844"/>
            <a:ext cx="8229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1.CUDA </a:t>
            </a:r>
            <a:r>
              <a:rPr lang="en-US" sz="1600" b="1" dirty="0">
                <a:solidFill>
                  <a:schemeClr val="tx2"/>
                </a:solidFill>
              </a:rPr>
              <a:t>scales with increasing number of cores </a:t>
            </a:r>
            <a:r>
              <a:rPr lang="en-US" sz="1600" b="1" dirty="0" smtClean="0">
                <a:solidFill>
                  <a:schemeClr val="tx2"/>
                </a:solidFill>
              </a:rPr>
              <a:t>(</a:t>
            </a:r>
            <a:r>
              <a:rPr lang="en-US" sz="1600" b="1" dirty="0">
                <a:solidFill>
                  <a:schemeClr val="tx2"/>
                </a:solidFill>
              </a:rPr>
              <a:t>SPs in SMs</a:t>
            </a:r>
            <a:r>
              <a:rPr lang="en-US" sz="1600" b="1" dirty="0" smtClean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2</a:t>
            </a:r>
            <a:r>
              <a:rPr lang="en-US" sz="1600" b="1" dirty="0">
                <a:solidFill>
                  <a:schemeClr val="tx2"/>
                </a:solidFill>
              </a:rPr>
              <a:t>. Program using CUDA language </a:t>
            </a:r>
            <a:r>
              <a:rPr lang="en-US" sz="1600" b="1" dirty="0" smtClean="0">
                <a:solidFill>
                  <a:schemeClr val="tx2"/>
                </a:solidFill>
              </a:rPr>
              <a:t>abstractions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3</a:t>
            </a:r>
            <a:r>
              <a:rPr lang="en-US" sz="1600" b="1" dirty="0">
                <a:solidFill>
                  <a:schemeClr val="tx2"/>
                </a:solidFill>
              </a:rPr>
              <a:t>. Divide into sub-problems, solved independently by </a:t>
            </a:r>
            <a:r>
              <a:rPr lang="en-US" sz="1600" b="1" dirty="0" smtClean="0">
                <a:solidFill>
                  <a:schemeClr val="tx2"/>
                </a:solidFill>
              </a:rPr>
              <a:t>thread </a:t>
            </a:r>
            <a:r>
              <a:rPr lang="en-US" sz="1600" b="1" dirty="0">
                <a:solidFill>
                  <a:schemeClr val="tx2"/>
                </a:solidFill>
              </a:rPr>
              <a:t>blocks</a:t>
            </a:r>
            <a:r>
              <a:rPr lang="en-US" sz="1600" b="1" dirty="0" smtClean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4</a:t>
            </a:r>
            <a:r>
              <a:rPr lang="en-US" sz="1600" b="1" dirty="0">
                <a:solidFill>
                  <a:schemeClr val="tx2"/>
                </a:solidFill>
              </a:rPr>
              <a:t>. Each block solves one sub-problem in parallel </a:t>
            </a:r>
            <a:r>
              <a:rPr lang="en-US" sz="1600" b="1" dirty="0" smtClean="0">
                <a:solidFill>
                  <a:schemeClr val="tx2"/>
                </a:solidFill>
              </a:rPr>
              <a:t>threads </a:t>
            </a:r>
            <a:r>
              <a:rPr lang="en-US" sz="1600" b="1" dirty="0">
                <a:solidFill>
                  <a:schemeClr val="tx2"/>
                </a:solidFill>
              </a:rPr>
              <a:t>(running a kernel</a:t>
            </a:r>
            <a:r>
              <a:rPr lang="en-US" sz="1600" b="1" dirty="0" smtClean="0">
                <a:solidFill>
                  <a:schemeClr val="tx2"/>
                </a:solidFill>
              </a:rPr>
              <a:t>).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5</a:t>
            </a:r>
            <a:r>
              <a:rPr lang="en-US" sz="1600" b="1" dirty="0">
                <a:solidFill>
                  <a:schemeClr val="tx2"/>
                </a:solidFill>
              </a:rPr>
              <a:t>. CUDA runtime schedules blocks on </a:t>
            </a:r>
            <a:r>
              <a:rPr lang="en-US" sz="1600" b="1" dirty="0" smtClean="0">
                <a:solidFill>
                  <a:schemeClr val="tx2"/>
                </a:solidFill>
              </a:rPr>
              <a:t>multiprocessors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schemeClr val="tx2"/>
                </a:solidFill>
              </a:rPr>
              <a:t>6</a:t>
            </a:r>
            <a:r>
              <a:rPr lang="en-US" sz="1600" b="1" dirty="0">
                <a:solidFill>
                  <a:schemeClr val="tx2"/>
                </a:solidFill>
              </a:rPr>
              <a:t>. Scheduling can be done in any </a:t>
            </a:r>
            <a:r>
              <a:rPr lang="en-US" sz="1600" b="1" dirty="0" smtClean="0">
                <a:solidFill>
                  <a:schemeClr val="tx2"/>
                </a:solidFill>
              </a:rPr>
              <a:t>order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►</a:t>
            </a:r>
            <a:r>
              <a:rPr lang="en-US" sz="1600" b="1" dirty="0">
                <a:solidFill>
                  <a:schemeClr val="tx2"/>
                </a:solidFill>
              </a:rPr>
              <a:t>Allows program to scale to any number </a:t>
            </a:r>
            <a:r>
              <a:rPr lang="en-US" sz="1600" b="1" dirty="0" smtClean="0">
                <a:solidFill>
                  <a:schemeClr val="tx2"/>
                </a:solidFill>
              </a:rPr>
              <a:t>of multiprocessors.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► </a:t>
            </a:r>
            <a:r>
              <a:rPr lang="en-US" sz="1600" b="1" dirty="0">
                <a:solidFill>
                  <a:schemeClr val="tx2"/>
                </a:solidFill>
              </a:rPr>
              <a:t>Kernel code can't rely on 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Desktop\CUDA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590550"/>
            <a:ext cx="2209800" cy="17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G:\Desktop\CUDA\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9" y="2219653"/>
            <a:ext cx="5072956" cy="126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:\Desktop\CUDA\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2919174"/>
            <a:ext cx="2209800" cy="18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9;p25"/>
          <p:cNvSpPr txBox="1">
            <a:spLocks noGrp="1"/>
          </p:cNvSpPr>
          <p:nvPr>
            <p:ph type="title"/>
          </p:nvPr>
        </p:nvSpPr>
        <p:spPr>
          <a:xfrm>
            <a:off x="1905000" y="133350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400" dirty="0" smtClean="0"/>
              <a:t>If I need add 1 to each cell ( CPU )</a:t>
            </a:r>
            <a:endParaRPr sz="1400" dirty="0"/>
          </a:p>
        </p:txBody>
      </p:sp>
      <p:sp>
        <p:nvSpPr>
          <p:cNvPr id="13" name="Google Shape;109;p25"/>
          <p:cNvSpPr txBox="1">
            <a:spLocks/>
          </p:cNvSpPr>
          <p:nvPr/>
        </p:nvSpPr>
        <p:spPr>
          <a:xfrm>
            <a:off x="5181600" y="1047750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5400" dirty="0" smtClean="0"/>
              <a:t>A</a:t>
            </a:r>
            <a:endParaRPr lang="en-US" sz="3600" dirty="0"/>
          </a:p>
        </p:txBody>
      </p:sp>
      <p:sp>
        <p:nvSpPr>
          <p:cNvPr id="15" name="Google Shape;109;p25"/>
          <p:cNvSpPr txBox="1">
            <a:spLocks/>
          </p:cNvSpPr>
          <p:nvPr/>
        </p:nvSpPr>
        <p:spPr>
          <a:xfrm>
            <a:off x="5353731" y="3479949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5400" dirty="0" smtClean="0"/>
              <a:t>A</a:t>
            </a:r>
            <a:endParaRPr lang="en-US" sz="3600" dirty="0"/>
          </a:p>
        </p:txBody>
      </p:sp>
      <p:sp>
        <p:nvSpPr>
          <p:cNvPr id="16" name="Google Shape;109;p25"/>
          <p:cNvSpPr txBox="1">
            <a:spLocks/>
          </p:cNvSpPr>
          <p:nvPr/>
        </p:nvSpPr>
        <p:spPr>
          <a:xfrm>
            <a:off x="1600200" y="1336821"/>
            <a:ext cx="1528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200" dirty="0" smtClean="0"/>
              <a:t>In CPU</a:t>
            </a:r>
            <a:endParaRPr lang="en-US" sz="1800" dirty="0"/>
          </a:p>
        </p:txBody>
      </p:sp>
      <p:cxnSp>
        <p:nvCxnSpPr>
          <p:cNvPr id="4" name="Straight Arrow Connector 3"/>
          <p:cNvCxnSpPr>
            <a:stCxn id="6146" idx="2"/>
            <a:endCxn id="6148" idx="0"/>
          </p:cNvCxnSpPr>
          <p:nvPr/>
        </p:nvCxnSpPr>
        <p:spPr>
          <a:xfrm>
            <a:off x="7215188" y="2378254"/>
            <a:ext cx="0" cy="5409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297</Words>
  <Application>Microsoft Office PowerPoint</Application>
  <PresentationFormat>On-screen Show (16:9)</PresentationFormat>
  <Paragraphs>78</Paragraphs>
  <Slides>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Fira Sans Condensed Light</vt:lpstr>
      <vt:lpstr>Advent Pro Light</vt:lpstr>
      <vt:lpstr>Anton</vt:lpstr>
      <vt:lpstr>Rajdhani</vt:lpstr>
      <vt:lpstr>Josefin Slab</vt:lpstr>
      <vt:lpstr>Ai Tech Agency by Slidesgo</vt:lpstr>
      <vt:lpstr>Packager Shell Object</vt:lpstr>
      <vt:lpstr>CUDA</vt:lpstr>
      <vt:lpstr>Agenda</vt:lpstr>
      <vt:lpstr>Relationship ( CPU , GPU)</vt:lpstr>
      <vt:lpstr>CUDA uses</vt:lpstr>
      <vt:lpstr>Host v.s Device</vt:lpstr>
      <vt:lpstr>GPU Mapping</vt:lpstr>
      <vt:lpstr>Scalability</vt:lpstr>
      <vt:lpstr>Scalability</vt:lpstr>
      <vt:lpstr>If I need add 1 to each cell ( CPU )</vt:lpstr>
      <vt:lpstr>If I need add 1 to each cell ( GPU )</vt:lpstr>
      <vt:lpstr>If you need A*B in CPU</vt:lpstr>
      <vt:lpstr>If you need A*B in GPU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Fathlla Newir</dc:creator>
  <cp:lastModifiedBy>Fathlla Newir</cp:lastModifiedBy>
  <cp:revision>56</cp:revision>
  <dcterms:modified xsi:type="dcterms:W3CDTF">2023-01-07T22:07:06Z</dcterms:modified>
</cp:coreProperties>
</file>